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7.xml" ContentType="application/vnd.openxmlformats-officedocument.presentationml.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4.xml" ContentType="application/vnd.openxmlformats-officedocument.presentationml.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80"/>
    <a:srgbClr val="FFFFFF"/>
    <a:srgbClr val="45A690"/>
    <a:srgbClr val="055967"/>
    <a:srgbClr val="CEB173"/>
    <a:srgbClr val="067082"/>
    <a:srgbClr val="DDAC96"/>
    <a:srgbClr val="4F6A36"/>
    <a:srgbClr val="012C65"/>
    <a:srgbClr val="CCE9CC"/>
  </p:clrMru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666" y="114"/>
      </p:cViewPr>
      <p:guideLst>
        <p:guide pos="162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presProps" Target="presProps.xml" /><Relationship Id="rId31" Type="http://schemas.openxmlformats.org/officeDocument/2006/relationships/tableStyles" Target="tableStyles.xml" /><Relationship Id="rId32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hyperlink" Target="https://fas.gov.ru/documents/685792" TargetMode="Externa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hyperlink" Target="https://plan.fas.gov.ru/" TargetMode="Externa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hyperlink" Target="https://plan.fas.gov.ru/pages/mrg_protocols/?type_item=unitary_1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hyperlink" Target="https://fas.gov.ru/pages/antimonopolnyj-komplaens" TargetMode="External"/><Relationship Id="rId4" Type="http://schemas.openxmlformats.org/officeDocument/2006/relationships/image" Target="../media/image5.pn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hyperlink" Target="https://fas.gov.ru/pages/antimonopolnyj-komplaens/normativnye-akty-i-metodicheskie-rekomendacii" TargetMode="External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hyperlink" Target="https://plan.fas.gov.ru/pages/antimonopoly_compliance/introduction/?type_item=unitary_2" TargetMode="Externa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835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3547" y="1326972"/>
            <a:ext cx="87297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«Антимонопольный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комплаенс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. </a:t>
            </a:r>
            <a:endParaRPr lang="en-US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Организация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системы внутреннего обеспечения соответствия требованиям антимонопольного законодательства органами государственной власти и местного самоуправления» </a:t>
            </a:r>
            <a:endParaRPr lang="ru-RU" sz="2400" dirty="0">
              <a:solidFill>
                <a:schemeClr val="bg1"/>
              </a:solidFill>
              <a:effectLst/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3380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3217" y="1326972"/>
            <a:ext cx="88546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8180" y="339502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849918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ВАЖНО!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endParaRPr lang="ru-RU" sz="28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Прекращая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нарушение антимонопольного законодательства, антимонопольный орган не вправе в рамках своей компетенции разрешать гражданско-правовые споры хозяйствующих субъектов.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3380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3217" y="1326972"/>
            <a:ext cx="88546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8180" y="339502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849918"/>
            <a:ext cx="8352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Постановления Пленума Верховного Суда РФ от 04.03.2021 № 2 «О некоторых вопросах, возникающих в связи с применением судами антимонопольного законодательства»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324544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52536" y="443428"/>
            <a:ext cx="890684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46088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Конкурентная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политика </a:t>
            </a:r>
          </a:p>
          <a:p>
            <a:pPr algn="ctr">
              <a:tabLst>
                <a:tab pos="446088" algn="l"/>
              </a:tabLst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 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совокупность государственных мер и правил, направленных на защиту, развитие и обеспечение здорового уровня конкуренции на рынках, а также на пресечение 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антиконкурентной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деятельности и злоупотреблений монопольным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положением</a:t>
            </a:r>
          </a:p>
          <a:p>
            <a:pPr algn="ctr">
              <a:tabLst>
                <a:tab pos="446088" algn="l"/>
              </a:tabLst>
            </a:pP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Цели </a:t>
            </a:r>
          </a:p>
          <a:p>
            <a:pPr algn="ctr">
              <a:tabLst>
                <a:tab pos="446088" algn="l"/>
              </a:tabLst>
            </a:pPr>
            <a:endParaRPr lang="ru-RU" sz="20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1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. Обеспечение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равных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условий всем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участникам рынка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для конкурирования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на справедливой основе.</a:t>
            </a:r>
          </a:p>
          <a:p>
            <a:pPr algn="just">
              <a:tabLst>
                <a:tab pos="446088" algn="l"/>
              </a:tabLs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2. Предотвращение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завышения цен и улучшения качества товаров и услуг благодаря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эффективной конкуренции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.</a:t>
            </a:r>
          </a:p>
          <a:p>
            <a:pPr algn="just">
              <a:tabLst>
                <a:tab pos="446088" algn="l"/>
              </a:tabLs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3. Стимулирование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инноваций и эффективного распределения ресурсов в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экономике.</a:t>
            </a:r>
            <a:endParaRPr lang="ru-RU" sz="20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20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711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14" y="0"/>
            <a:ext cx="8906848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4988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Ключевые документы</a:t>
            </a:r>
          </a:p>
          <a:p>
            <a:pPr algn="just" defTabSz="534988"/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1. Указ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Президента РФ от 21 декабря 2017 г.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№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618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«Об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основных направлениях государственной политики по развитию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конкуренции»;</a:t>
            </a:r>
          </a:p>
          <a:p>
            <a:pPr algn="just" defTabSz="534988"/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2. Распоряжение Правительства РФ от 02.09.2021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№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2424-р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«Об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утверждении Национального плана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(дорожной карты)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развития конкуренции в Российской Федерации на 2021 - 2025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годы»</a:t>
            </a:r>
          </a:p>
          <a:p>
            <a:pPr algn="just" defTabSz="534988"/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3. Распоряжение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Правительства РФ от 06.10.2021 N 2816-р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«Об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утверждении перечня инициатив социально-экономического развития Российской Федерации до 2030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года».</a:t>
            </a:r>
          </a:p>
          <a:p>
            <a:pPr algn="just" defTabSz="534988"/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2.</a:t>
            </a:r>
            <a:r>
              <a:rPr lang="ru-RU" sz="2000" dirty="0"/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Прогноз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долгосрочного социально-экономического развития Российской Федерации на период до 2030 года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»</a:t>
            </a:r>
          </a:p>
          <a:p>
            <a:pPr algn="just" defTabSz="534988"/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3.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Ежегодные послания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Президента Российской Федерации Федеральному Собранию Российской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Федерации</a:t>
            </a:r>
          </a:p>
          <a:p>
            <a:pPr algn="just" defTabSz="534988"/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4.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Стратегия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развития конкуренции и антимонопольного регулирования в Российской Федерации на период до 2030 года,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утвержденная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протоколом Президиума ФАС России от 03.07.2019 № 6</a:t>
            </a: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534988" algn="l"/>
              </a:tabLst>
            </a:pPr>
            <a:r>
              <a:rPr lang="ru-RU" b="1" dirty="0" smtClean="0"/>
              <a:t>	</a:t>
            </a:r>
            <a:endParaRPr lang="ru-RU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</a:p>
          <a:p>
            <a:pPr algn="just">
              <a:tabLst>
                <a:tab pos="446088" algn="l"/>
              </a:tabLst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711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14" y="0"/>
            <a:ext cx="890684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34988"/>
            <a:endParaRPr lang="ru-RU" sz="20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 defTabSz="534988"/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 defTabSz="534988"/>
            <a:endParaRPr lang="ru-RU" sz="20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 defTabSz="534988"/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Стратегия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развития конкуренции и антимонопольного регулирования в Российской Федерации на период до 2030 года,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утвержденная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протоколом Президиума ФАС России от 03.07.2019 № 6</a:t>
            </a: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</a:p>
          <a:p>
            <a:pPr algn="ctr">
              <a:tabLst>
                <a:tab pos="446088" algn="l"/>
              </a:tabLst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https://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fas.gov.ru/documents/685792</a:t>
            </a: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Органом, ответственным за реализацию конкурентной политики в Российской Федерации, является ФАС России, созданная в соответствии с Указом Президента Российской Федерации от 9 марта 2004 года № 314.</a:t>
            </a:r>
          </a:p>
          <a:p>
            <a:pPr algn="ctr">
              <a:tabLst>
                <a:tab pos="446088" algn="l"/>
              </a:tabLst>
            </a:pP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711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14" y="0"/>
            <a:ext cx="8906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34988"/>
            <a:endParaRPr lang="ru-RU" sz="20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Национальный план развития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конкуренции</a:t>
            </a:r>
          </a:p>
          <a:p>
            <a:pPr algn="ctr">
              <a:tabLst>
                <a:tab pos="446088" algn="l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https://plan.fas.gov.ru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/</a:t>
            </a: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Цели и задачи н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ационального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плана сформулированы исходя из приоритета соблюдения и защиты прав и свобод граждан, а также стремления в условиях конкуренции улучшать их благосостояние и качество жизни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.</a:t>
            </a:r>
          </a:p>
          <a:p>
            <a:pPr algn="ctr">
              <a:tabLst>
                <a:tab pos="446088" algn="l"/>
              </a:tabLst>
            </a:pPr>
            <a:endParaRPr lang="ru-RU" sz="24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3088" y="0"/>
            <a:ext cx="9144000" cy="51435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0" y="3688710"/>
            <a:ext cx="8996604" cy="145479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57211" y="134986"/>
            <a:ext cx="867307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Направления работы в рамках Национального плана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0" y="119459"/>
            <a:ext cx="871804" cy="1146147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974868" y="3660298"/>
            <a:ext cx="4248472" cy="1368152"/>
          </a:xfrm>
          <a:prstGeom prst="ellipse">
            <a:avLst/>
          </a:prstGeom>
          <a:solidFill>
            <a:srgbClr val="45A690"/>
          </a:solidFill>
          <a:ln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FF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Унификация </a:t>
            </a:r>
            <a:r>
              <a:rPr lang="ru-RU" sz="1400" dirty="0">
                <a:solidFill>
                  <a:srgbClr val="FFFFFF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и систематизация государственных и муниципальных преференций</a:t>
            </a:r>
            <a:endParaRPr lang="ru-RU" sz="1400" dirty="0" smtClean="0">
              <a:solidFill>
                <a:srgbClr val="FFFFFF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-69781" y="2738875"/>
            <a:ext cx="2405844" cy="1368152"/>
          </a:xfrm>
          <a:prstGeom prst="ellipse">
            <a:avLst/>
          </a:prstGeom>
          <a:solidFill>
            <a:srgbClr val="45A690"/>
          </a:solidFill>
          <a:ln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биржевой торговли</a:t>
            </a:r>
          </a:p>
        </p:txBody>
      </p:sp>
      <p:sp>
        <p:nvSpPr>
          <p:cNvPr id="16" name="Овал 15"/>
          <p:cNvSpPr/>
          <p:nvPr/>
        </p:nvSpPr>
        <p:spPr>
          <a:xfrm>
            <a:off x="188254" y="812094"/>
            <a:ext cx="3159610" cy="1368152"/>
          </a:xfrm>
          <a:prstGeom prst="ellipse">
            <a:avLst/>
          </a:prstGeom>
          <a:solidFill>
            <a:srgbClr val="45A690"/>
          </a:solidFill>
          <a:ln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добросовестной конкуренции на товарных рынках</a:t>
            </a:r>
          </a:p>
        </p:txBody>
      </p:sp>
      <p:sp>
        <p:nvSpPr>
          <p:cNvPr id="24" name="Овал 23"/>
          <p:cNvSpPr/>
          <p:nvPr/>
        </p:nvSpPr>
        <p:spPr>
          <a:xfrm>
            <a:off x="2083442" y="1956550"/>
            <a:ext cx="5020614" cy="1537222"/>
          </a:xfrm>
          <a:prstGeom prst="ellipse">
            <a:avLst/>
          </a:prstGeom>
          <a:solidFill>
            <a:srgbClr val="45A690"/>
          </a:solidFill>
          <a:ln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FF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Обеспечение </a:t>
            </a:r>
            <a:r>
              <a:rPr lang="ru-RU" sz="1400" dirty="0">
                <a:solidFill>
                  <a:srgbClr val="FFFFFF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эффективного и прозрачного управления государственной и муниципальной собственностью и недискриминационного доступа хозяйствующих субъектов к ней, включая природные ресурсы</a:t>
            </a:r>
            <a:endParaRPr lang="ru-RU" sz="1400" dirty="0" smtClean="0">
              <a:solidFill>
                <a:srgbClr val="FFFFFF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839633" y="835107"/>
            <a:ext cx="3066483" cy="1368152"/>
          </a:xfrm>
          <a:prstGeom prst="ellipse">
            <a:avLst/>
          </a:prstGeom>
          <a:solidFill>
            <a:srgbClr val="45A690"/>
          </a:solidFill>
          <a:ln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FF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Развитие </a:t>
            </a:r>
            <a:r>
              <a:rPr lang="ru-RU" sz="1400" dirty="0">
                <a:solidFill>
                  <a:srgbClr val="FFFFFF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малого и среднего предпринимательства</a:t>
            </a:r>
            <a:endParaRPr lang="ru-RU" sz="1400" dirty="0" smtClean="0">
              <a:solidFill>
                <a:srgbClr val="FFFFFF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451009" y="3153094"/>
            <a:ext cx="2592288" cy="1368152"/>
          </a:xfrm>
          <a:prstGeom prst="ellipse">
            <a:avLst/>
          </a:prstGeom>
          <a:solidFill>
            <a:srgbClr val="45A690"/>
          </a:solidFill>
          <a:ln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rgbClr val="FFFFFF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Цифровизация</a:t>
            </a:r>
            <a:r>
              <a:rPr lang="ru-RU" sz="1400" dirty="0" smtClean="0">
                <a:solidFill>
                  <a:srgbClr val="FFFFFF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r>
              <a:rPr lang="ru-RU" sz="1400" dirty="0">
                <a:solidFill>
                  <a:srgbClr val="FFFFFF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антимонопольного и тарифного регулирования</a:t>
            </a:r>
            <a:endParaRPr lang="ru-RU" sz="1400" dirty="0" smtClean="0">
              <a:solidFill>
                <a:srgbClr val="FFFFFF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11580" y="0"/>
            <a:ext cx="9144000" cy="51435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9552" y="267494"/>
            <a:ext cx="2803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Myriad Pro" pitchFamily="34" charset="0"/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7952" y="1080850"/>
            <a:ext cx="1487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95924" y="3852898"/>
            <a:ext cx="8868564" cy="10951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863590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Мероприятия Национального плана направлены на:</a:t>
            </a:r>
          </a:p>
          <a:p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1. Сокра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щ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ение объемов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перекрестного субсидирования в рамках долгосрочного тарифного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регулирования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2. Обеспечение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расширения случаев установления долгосрочных тарифов на услуги естественных монополий по принципу «инфляция минус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»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3. Прекращение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государственного регулирования цен (тарифов) в конкурентных сферах на основании анализа состояния конкуренции (в том числе в сфере услуг в портах, аэропортах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)</a:t>
            </a:r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28067"/>
            <a:ext cx="9144000" cy="51435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0" y="3688710"/>
            <a:ext cx="8996604" cy="145479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323528" y="384755"/>
            <a:ext cx="867307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endParaRPr lang="ru-RU" sz="24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0" y="119459"/>
            <a:ext cx="871804" cy="11461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755575" y="48457"/>
            <a:ext cx="7637997" cy="5140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711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14" y="0"/>
            <a:ext cx="89068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34988"/>
            <a:endParaRPr lang="ru-RU" sz="20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Стандарт развития конкуренции</a:t>
            </a:r>
          </a:p>
          <a:p>
            <a:pPr algn="ctr">
              <a:tabLst>
                <a:tab pos="446088" algn="l"/>
              </a:tabLs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утвержден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распоряжением Правительства Российской Федерации от 17.04.2019 № 768-р, с учетом позиций межведомственной рабочей группы по вопросам реализации положений стандарта развития конкуренции в субъектах Российской Федерации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.</a:t>
            </a:r>
          </a:p>
          <a:p>
            <a:pPr algn="ctr">
              <a:tabLst>
                <a:tab pos="446088" algn="l"/>
              </a:tabLst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https://plan.fas.gov.ru/pages/mrg_protocols/?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type_item=unitary_1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835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8180" y="339502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Антимонопольное регулирование в РФ</a:t>
            </a:r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3217" y="982434"/>
            <a:ext cx="3096344" cy="1368152"/>
          </a:xfrm>
          <a:prstGeom prst="ellipse">
            <a:avLst/>
          </a:prstGeom>
          <a:solidFill>
            <a:srgbClr val="00918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Конкуренция 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020448" y="1941558"/>
            <a:ext cx="3096344" cy="1368152"/>
          </a:xfrm>
          <a:prstGeom prst="ellipse">
            <a:avLst/>
          </a:prstGeom>
          <a:solidFill>
            <a:srgbClr val="00918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Антимонопольное регулирование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652120" y="873842"/>
            <a:ext cx="3096344" cy="1368152"/>
          </a:xfrm>
          <a:prstGeom prst="ellipse">
            <a:avLst/>
          </a:prstGeom>
          <a:solidFill>
            <a:srgbClr val="00918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Хозяйствующий субъект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395536" y="3583310"/>
            <a:ext cx="3096344" cy="1368152"/>
          </a:xfrm>
          <a:prstGeom prst="ellipse">
            <a:avLst/>
          </a:prstGeom>
          <a:solidFill>
            <a:srgbClr val="00918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Естественная монополия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5900260" y="3568236"/>
            <a:ext cx="3096344" cy="1368152"/>
          </a:xfrm>
          <a:prstGeom prst="ellipse">
            <a:avLst/>
          </a:prstGeom>
          <a:solidFill>
            <a:srgbClr val="00918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Товар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711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14" y="0"/>
            <a:ext cx="89068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34988"/>
            <a:endParaRPr lang="ru-RU" sz="20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Приказ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Минэкономразвития России от 17.10.2019 № 670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«Об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утверждении Методики оценки эффективности деятельности органов исполнительной власти субъектов Российской Федерации по внедрению стандарта развития конкуренции в субъектах Российской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Федерации»</a:t>
            </a:r>
            <a:endParaRPr lang="ru-RU" sz="24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Приказ Минэкономразвития России от 11.03.2020 № 130 "Об утверждении единой методики мониторинга состояния и развития конкуренции на товарных рынках субъекта Российской Федерации"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711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14" y="0"/>
            <a:ext cx="8906848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46088" algn="l"/>
              </a:tabLst>
            </a:pP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Антимонопольный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комплаенс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система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внутреннего обеспечения соответствия требованиям антимонопольного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законодательства, включающий в себя систему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правовых и организационно-управленческих мер, предусмотренных внутренним актом (актами) лица, которые направленны на соблюдение требований антимонопольного законодательства и предупреждение его нарушения.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Антимонопольный </a:t>
            </a:r>
            <a:r>
              <a:rPr lang="ru-RU" sz="2000" b="1" dirty="0" err="1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комплаенс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обязателен для органов государственной власти и может быть внедрен в работу хозяйствующих субъектов.</a:t>
            </a:r>
          </a:p>
          <a:p>
            <a:pPr algn="ctr">
              <a:tabLst>
                <a:tab pos="446088" algn="l"/>
              </a:tabLst>
            </a:pPr>
            <a:endParaRPr lang="ru-RU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711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14" y="0"/>
            <a:ext cx="8906848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46088" algn="l"/>
              </a:tabLst>
            </a:pP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Цели внедрения антимонопольного комплаенса</a:t>
            </a:r>
          </a:p>
          <a:p>
            <a:pPr defTabSz="358775"/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</a:p>
          <a:p>
            <a:pPr defTabSz="358775"/>
            <a:r>
              <a:rPr lang="ru-RU" sz="16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- сокращение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количества нарушений антимонопольного законодательства со стороны лица, внедряющего указанный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комплаенс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;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</a:p>
          <a:p>
            <a:pPr defTabSz="358775"/>
            <a:r>
              <a:rPr lang="ru-RU" sz="16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- снижение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рисков нарушения антимонопольного законодательства и наступления вызванных такими нарушениями негативных последствий;</a:t>
            </a:r>
          </a:p>
          <a:p>
            <a:pPr defTabSz="358775"/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- создание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дополнительных условий для самостоятельного заблаговременного предупреждения и выявления возможных нарушений антимонопольного законодательства;</a:t>
            </a:r>
          </a:p>
          <a:p>
            <a:pPr defTabSz="358775"/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- повышение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определенности при осуществлении рабочих-процессов, что в свою очередь упрощает их оптимизацию, а также выявление и устранение сопутствующих антимонопольных рисков;</a:t>
            </a:r>
          </a:p>
          <a:p>
            <a:pPr defTabSz="358775"/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- снижение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вероятности проведения антимонопольных проверок в отношении лица, внедрившего антимонопольный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комплаенс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;</a:t>
            </a:r>
          </a:p>
          <a:p>
            <a:pPr defTabSz="358775"/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- общее повышение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корпоративной культуры, основанной в том числе на принципе соблюдения антимонопольного законодательства.</a:t>
            </a:r>
          </a:p>
          <a:p>
            <a:pPr algn="ctr">
              <a:tabLst>
                <a:tab pos="446088" algn="l"/>
              </a:tabLst>
            </a:pPr>
            <a:endParaRPr lang="ru-RU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711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14" y="0"/>
            <a:ext cx="8906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46088" algn="l"/>
              </a:tabLst>
            </a:pP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https://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fas.gov.ru/pages/antimonopolnyj-komplaens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4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0" y="902057"/>
            <a:ext cx="9144000" cy="418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711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14" y="0"/>
            <a:ext cx="8906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46088" algn="l"/>
              </a:tabLst>
            </a:pP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Основные требования к акту об антимонопольном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комплаенсе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пределены </a:t>
            </a:r>
          </a:p>
          <a:p>
            <a:pPr algn="ctr">
              <a:tabLst>
                <a:tab pos="446088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частью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2 статьи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9.1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Федерального закона от 26.07.2006 № 135-ФЗ «О защите конкуренции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»</a:t>
            </a:r>
          </a:p>
          <a:p>
            <a:pPr algn="ctr">
              <a:tabLst>
                <a:tab pos="446088" algn="l"/>
              </a:tabLst>
            </a:pPr>
            <a:endParaRPr lang="ru-RU" sz="24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Обязательные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«элементы» антимонопольного комплаенса, могут быть установлены как в рамках одного акта об антимонопольном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комплаенсе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(в положении об антимонопольном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комплаенсе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), так и в рамках нескольких отдельных актов об антимонопольном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комплаенсе</a:t>
            </a:r>
            <a:endParaRPr lang="ru-RU" sz="24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711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14" y="0"/>
            <a:ext cx="89068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46088" algn="l"/>
              </a:tabLst>
            </a:pP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cap="all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cap="all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cap="all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000" b="1" cap="all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Нормативные </a:t>
            </a:r>
            <a:r>
              <a:rPr lang="ru-RU" sz="2000" b="1" cap="all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акты и методические </a:t>
            </a:r>
            <a:r>
              <a:rPr lang="ru-RU" sz="2000" b="1" cap="all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рекомендации</a:t>
            </a:r>
          </a:p>
          <a:p>
            <a:pPr algn="ctr">
              <a:tabLst>
                <a:tab pos="446088" algn="l"/>
              </a:tabLst>
            </a:pPr>
            <a:endParaRPr lang="ru-RU" sz="2000" b="1" cap="all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en-US" sz="2000" b="1" cap="all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https://</a:t>
            </a:r>
            <a:r>
              <a:rPr lang="en-US" sz="2000" b="1" cap="all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fas.gov.ru/pages/antimonopolnyj-komplaens/normativnye-akty-i-metodicheskie-rekomendacii</a:t>
            </a:r>
            <a:endParaRPr lang="ru-RU" sz="2000" b="1" cap="all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cap="all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711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14" y="0"/>
            <a:ext cx="890684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46088" algn="l"/>
              </a:tabLst>
            </a:pPr>
            <a:endParaRPr lang="ru-RU" sz="20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Антимонопольный </a:t>
            </a:r>
            <a:r>
              <a:rPr lang="ru-RU" sz="2000" b="1" dirty="0" err="1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комплаенс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обязателен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для органов государственной власти и может быть внедрен в работу хозяйствующих субъектов на добровольной основе.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Порядок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внедрения системы антимонопольного комплаенса в деятельность хозяйствующих субъектов состоит из анализа организации и ее деятельности, идентификации и оценки рисков, создания организационно-правовой основы с дальнейшим управлением рисками и оценкой эффективности АМК.</a:t>
            </a:r>
            <a:endParaRPr lang="ru-RU" sz="16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-2711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14" y="0"/>
            <a:ext cx="890684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46088" algn="l"/>
              </a:tabLs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Этапы внедрения Антимонопольного комплаенса</a:t>
            </a:r>
            <a:endParaRPr lang="ru-RU" sz="24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>
              <a:tabLst>
                <a:tab pos="446088" algn="l"/>
              </a:tabLst>
            </a:pP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Подготовка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 внедрению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АМК</a:t>
            </a:r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Анализ системы управления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Создание организационно-правовой основы</a:t>
            </a:r>
          </a:p>
          <a:p>
            <a:pPr algn="ctr">
              <a:tabLst>
                <a:tab pos="446088" algn="l"/>
              </a:tabLs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Идентификация оценки рисков</a:t>
            </a:r>
          </a:p>
          <a:p>
            <a:pPr algn="ctr">
              <a:tabLst>
                <a:tab pos="446088" algn="l"/>
              </a:tabLs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Управление рисками</a:t>
            </a:r>
          </a:p>
          <a:p>
            <a:pPr algn="ctr">
              <a:tabLst>
                <a:tab pos="446088" algn="l"/>
              </a:tabLs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Оценка эффективности АМК</a:t>
            </a:r>
          </a:p>
          <a:p>
            <a:pPr algn="ctr">
              <a:tabLst>
                <a:tab pos="446088" algn="l"/>
              </a:tabLst>
            </a:pPr>
            <a:endParaRPr lang="ru-RU" sz="20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  <a:hlinkClick r:id="rId3"/>
            </a:endParaRPr>
          </a:p>
          <a:p>
            <a:pPr algn="ctr">
              <a:tabLst>
                <a:tab pos="446088" algn="l"/>
              </a:tabLst>
            </a:pPr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Распоряжение Правительства РФ от 18.10.2018 N 2258-р "Об утверждении методических рекомендаций по созданию и организации федеральными органами исполнительной власти системы внутреннего обеспечения соответствия требованиям антимонопольного законодательства"</a:t>
            </a:r>
            <a:endParaRPr lang="ru-RU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  <a:hlinkClick r:id="rId3"/>
            </a:endParaRPr>
          </a:p>
          <a:p>
            <a:pPr algn="ctr">
              <a:tabLst>
                <a:tab pos="446088" algn="l"/>
              </a:tabLst>
            </a:pP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  <a:hlinkClick r:id="rId3"/>
            </a:endParaRPr>
          </a:p>
          <a:p>
            <a:pPr algn="ctr">
              <a:tabLst>
                <a:tab pos="446088" algn="l"/>
              </a:tabLst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https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://plan.fas.gov.ru/pages/antimonopoly_compliance/introduction/?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  <a:hlinkClick r:id="rId3"/>
              </a:rPr>
              <a:t>type_item=unitary_2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>
              <a:tabLst>
                <a:tab pos="446088" algn="l"/>
              </a:tabLst>
            </a:pPr>
            <a:endParaRPr lang="ru-RU" sz="20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>
              <a:tabLst>
                <a:tab pos="446088" algn="l"/>
              </a:tabLst>
            </a:pPr>
            <a:endParaRPr lang="ru-RU" sz="160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835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726" y="111255"/>
            <a:ext cx="87297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Антимонопольное регулирование - комплекс экономических, административных и законодательных мер, осуществляемых ФАС России и направленных на то, чтобы обеспечить условия для рыночной конкуренции и не допустить чрезмерной монополизации рынка, угрожающей нормальному функционированию рыночного механизма.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726" y="1569480"/>
            <a:ext cx="8719263" cy="3780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itchFamily="18" charset="0" panose="02020603050405020304"/>
                <a:ea typeface="Calibri" pitchFamily="34" charset="0" panose="020F0502020204030204"/>
                <a:cs typeface="Times New Roman" pitchFamily="18" charset="0" panose="02020603050405020304"/>
              </a:rPr>
              <a:t>Цель: формирование свободной конкуренции и эффективной защиты предпринимательства.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 panose="02020603050405020304"/>
                <a:ea typeface="Calibri" pitchFamily="34" charset="0" panose="020F0502020204030204"/>
                <a:cs typeface="Times New Roman" pitchFamily="18" charset="0" panose="02020603050405020304"/>
              </a:rPr>
              <a:t>Задачи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 panose="02020603050405020304"/>
                <a:ea typeface="Calibri" pitchFamily="34" charset="0" panose="020F0502020204030204"/>
                <a:cs typeface="Times New Roman" pitchFamily="18" charset="0" panose="02020603050405020304"/>
              </a:rPr>
              <a:t>: </a:t>
            </a:r>
          </a:p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1. Благоприятная 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конкурентная среда в сферах деятельности хозяйствующих субъектов, не являющихся естественными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монополиями</a:t>
            </a:r>
            <a:r>
              <a:rPr lang="en-US" sz="1600" b="1" dirty="0" smtClean="0">
                <a:solidFill>
                  <a:schemeClr val="bg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.</a:t>
            </a:r>
          </a:p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2. Равный 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доступ к товарам (работам, услугам) естественных монополий, и развитие конкуренции в потенциально конкурентных видах их деятельности;	</a:t>
            </a:r>
            <a:endParaRPr lang="ru-RU" sz="1600" b="1" dirty="0">
              <a:solidFill>
                <a:schemeClr val="bg1"/>
              </a:solidFill>
              <a:latin typeface="Times New Roman" pitchFamily="18" charset="0" panose="02020603050405020304"/>
              <a:ea typeface="Calibri" pitchFamily="34" charset="0" panose="020F0502020204030204"/>
              <a:cs typeface="Times New Roman" pitchFamily="18" charset="0" panose="02020603050405020304"/>
            </a:endParaRPr>
          </a:p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3. Прекращение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антиконкурентного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 вмешательства органов власти в функционирование рынков, высокая эффективность бюджетных расходов при размещении государственного и муниципального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заказа.</a:t>
            </a:r>
            <a:endParaRPr lang="ru-RU" sz="1600" b="1" dirty="0">
              <a:solidFill>
                <a:schemeClr val="bg1"/>
              </a:solidFill>
              <a:latin typeface="Times New Roman" pitchFamily="18" charset="0" panose="02020603050405020304"/>
              <a:ea typeface="Calibri" pitchFamily="34" charset="0" panose="020F0502020204030204"/>
              <a:cs typeface="Times New Roman" pitchFamily="18" charset="0" panose="02020603050405020304"/>
            </a:endParaRPr>
          </a:p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4. Эффективная 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реализация государственной политики в области контроля иностранных инвестиций в хозяйственные общества, имеющие стратегическое значение для обеспечения обороны страны и безопасности государства.</a:t>
            </a:r>
            <a:endParaRPr lang="ru-RU" sz="1600" b="1" dirty="0">
              <a:solidFill>
                <a:schemeClr val="bg1"/>
              </a:solidFill>
              <a:latin typeface="Times New Roman" pitchFamily="18" charset="0" panose="02020603050405020304"/>
              <a:ea typeface="Calibri" pitchFamily="34" charset="0" panose="020F0502020204030204"/>
              <a:cs typeface="Times New Roman" pitchFamily="18" charset="0" panose="02020603050405020304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itchFamily="18" charset="0" panose="02020603050405020304"/>
                <a:ea typeface="Calibri" pitchFamily="34" charset="0" panose="020F0502020204030204"/>
                <a:cs typeface="Times New Roman" pitchFamily="18" charset="0" panose="02020603050405020304"/>
              </a:rPr>
              <a:t>	</a:t>
            </a:r>
            <a:endParaRPr lang="ru-RU" sz="1600" dirty="0">
              <a:effectLst/>
              <a:latin typeface="Calibri" pitchFamily="34" charset="0" panose="020F0502020204030204"/>
              <a:ea typeface="Calibri" pitchFamily="34" charset="0" panose="020F05020202040302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835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1848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Антимонопольное законодательство - законы и другие правительственные акты, способствующие развитию конкуренции, направленные на ограничение и запрещение монополий, препятствующие созданию монопольных структур и объединений, монополистических действий.</a:t>
            </a:r>
          </a:p>
        </p:txBody>
      </p:sp>
      <p:sp>
        <p:nvSpPr>
          <p:cNvPr id="4" name="Овал 3"/>
          <p:cNvSpPr/>
          <p:nvPr/>
        </p:nvSpPr>
        <p:spPr>
          <a:xfrm>
            <a:off x="101150" y="1503460"/>
            <a:ext cx="3096344" cy="1368152"/>
          </a:xfrm>
          <a:prstGeom prst="ellipse">
            <a:avLst/>
          </a:prstGeom>
          <a:solidFill>
            <a:srgbClr val="00918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Конституция РФ</a:t>
            </a:r>
            <a:endParaRPr lang="ru-RU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139127" y="2227010"/>
            <a:ext cx="3096344" cy="1676364"/>
          </a:xfrm>
          <a:prstGeom prst="ellipse">
            <a:avLst/>
          </a:prstGeom>
          <a:solidFill>
            <a:srgbClr val="00918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Федеральный закон от 26.07.2006 №</a:t>
            </a:r>
            <a:r>
              <a:rPr lang="ru-RU" sz="14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r>
              <a:rPr lang="ru-RU" sz="14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135-ФЗ </a:t>
            </a:r>
            <a:r>
              <a:rPr lang="ru-RU" sz="14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«О </a:t>
            </a:r>
            <a:r>
              <a:rPr lang="ru-RU" sz="1400" dirty="0">
                <a:latin typeface="Times New Roman" pitchFamily="18" charset="0" panose="02020603050405020304"/>
                <a:cs typeface="Times New Roman" pitchFamily="18" charset="0" panose="02020603050405020304"/>
              </a:rPr>
              <a:t>защите </a:t>
            </a:r>
            <a:r>
              <a:rPr lang="ru-RU" sz="14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конкуренции»</a:t>
            </a:r>
            <a:endParaRPr lang="ru-RU" sz="14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941085" y="1427840"/>
            <a:ext cx="3096344" cy="1368152"/>
          </a:xfrm>
          <a:prstGeom prst="ellipse">
            <a:avLst/>
          </a:prstGeom>
          <a:solidFill>
            <a:srgbClr val="00918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Гражданский Кодекс РФ</a:t>
            </a:r>
            <a:endParaRPr lang="ru-RU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1150" y="3121801"/>
            <a:ext cx="3390730" cy="1829661"/>
          </a:xfrm>
          <a:prstGeom prst="ellipse">
            <a:avLst/>
          </a:prstGeom>
          <a:solidFill>
            <a:srgbClr val="00918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 panose="02020603050405020304"/>
                <a:cs typeface="Times New Roman" pitchFamily="18" charset="0" panose="02020603050405020304"/>
              </a:rPr>
              <a:t>Специальные </a:t>
            </a:r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законы</a:t>
            </a:r>
            <a:endParaRPr lang="ru-RU" sz="10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580112" y="3435846"/>
            <a:ext cx="3416492" cy="1500542"/>
          </a:xfrm>
          <a:prstGeom prst="ellipse">
            <a:avLst/>
          </a:prstGeom>
          <a:solidFill>
            <a:srgbClr val="00918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Постановления Правительства</a:t>
            </a:r>
            <a:endParaRPr lang="ru-RU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726" y="1569480"/>
            <a:ext cx="8719263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itchFamily="18" charset="0" panose="02020603050405020304"/>
                <a:ea typeface="Calibri" pitchFamily="34" charset="0" panose="020F0502020204030204"/>
                <a:cs typeface="Times New Roman" pitchFamily="18" charset="0" panose="02020603050405020304"/>
              </a:rPr>
              <a:t>	</a:t>
            </a:r>
            <a:endParaRPr lang="ru-RU" sz="1600" dirty="0">
              <a:effectLst/>
              <a:latin typeface="Calibri" pitchFamily="34" charset="0" panose="020F0502020204030204"/>
              <a:ea typeface="Calibri" pitchFamily="34" charset="0" panose="020F0502020204030204"/>
              <a:cs typeface="Times New Roman" pitchFamily="18" charset="0" panose="02020603050405020304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67494"/>
            <a:ext cx="75608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Федеральный закон от 26.07.2006 № 135-ФЗ «О защите конкуренции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»</a:t>
            </a:r>
          </a:p>
          <a:p>
            <a:pPr algn="ctr"/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Регламентирует отношения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,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связанные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 защитой конкуренции, в том числе с предупреждением и пресечением монополистической деятельности и недобросовестной конкуренции, и в которых участвуют российские юридические лица и иностранные юридические лица, организации, федеральные органы исполнительной власти, органы государственной власти субъектов Российской Федерации, органы местного самоуправления, иные осуществляющие функции указанных органов органы или организации, а также государственные внебюджетные фонды, Центральный банк Российской Федерации, физические лица, в том числе индивидуальные предприниматели.</a:t>
            </a:r>
          </a:p>
          <a:p>
            <a:pPr algn="ctr"/>
            <a:endParaRPr lang="ru-RU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9064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83308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8180" y="339502"/>
            <a:ext cx="79208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Примеры Федеральных законов, затрагивающих сферу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нтимонопольного регулирования</a:t>
            </a:r>
          </a:p>
          <a:p>
            <a:pPr algn="ctr"/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Федеральный закон от 28 декабря 2009 года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№ </a:t>
            </a:r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381-ФЗ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«Об </a:t>
            </a:r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основах государственного регулирования торговой деятельности в Российской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Федерации»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Федеральный закон от 26 марта 2003 года 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35-ФЗ «Об электроэнергетике»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Федеральный </a:t>
            </a:r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закон от 27 июля 2010 года 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190-ФЗ «О теплоснабжении»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Федеральный </a:t>
            </a:r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закон от 31 марта 1999 года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№69-ФЗ «О </a:t>
            </a:r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газоснабжении в Российской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Федерации»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Федеральный закон от 7 декабря 2011 года 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416-ФЗ «О </a:t>
            </a:r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водоснабжении 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водоотведении»</a:t>
            </a:r>
          </a:p>
          <a:p>
            <a:pPr algn="just"/>
            <a:endParaRPr lang="ru-RU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endParaRPr lang="ru-RU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2232" y="1002089"/>
            <a:ext cx="87934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endParaRPr lang="ru-RU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endParaRPr lang="ru-RU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9064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83308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8180" y="33950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Примеры Постановлений Правительства, затрагивающих сферу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нтимонопольного регулирования</a:t>
            </a:r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2232" y="1002089"/>
            <a:ext cx="87934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Постановление Правительства РФ от 30.11.2021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№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2130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«Об </a:t>
            </a:r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утверждении Правил подключения (технологического присоединения) объектов капитального строительства к централизованным системам горячего водоснабжения, холодного водоснабжения и (или) водоотведения, о внесении изменений в отдельные акты Правительства Российской Федерации и признании утратившими силу отдельных актов Правительства Российской Федерации и положений отдельных актов Правительства Российской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Федерации»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Правила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технологического присоединения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энергопринимающих</a:t>
            </a:r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устройств потребителей электрической энергии, объектов по производству электрической энергии, а также объектов электросетевого хозяйства, принадлежащих сетевым организациям и иным лицам, к электрическим сетям, утвержденные постановлением Правительства Российской Федерации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от 27.12.2004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№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861</a:t>
            </a:r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;</a:t>
            </a:r>
          </a:p>
          <a:p>
            <a:pPr algn="just"/>
            <a:endParaRPr lang="ru-RU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endParaRPr lang="ru-RU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endParaRPr lang="ru-RU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28067"/>
            <a:ext cx="9144000" cy="51435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0" y="3688710"/>
            <a:ext cx="8996604" cy="145479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323528" y="384755"/>
            <a:ext cx="86730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Постановлением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Правительства РФ от 27.12.2004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№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861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утверждены:</a:t>
            </a:r>
          </a:p>
          <a:p>
            <a:pPr algn="just"/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-  Правила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недискриминационного доступа к услугам по передаче электрической энергии и оказания этих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услуг;</a:t>
            </a:r>
          </a:p>
          <a:p>
            <a:pPr algn="just"/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-  Правила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недискриминационного доступа к услугам по оперативно-диспетчерскому управлению в электроэнергетике и оказания этих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услуг;</a:t>
            </a:r>
          </a:p>
          <a:p>
            <a:pPr algn="just"/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-  Правила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недискриминационного доступа к услугам коммерческого оператора оптового рынка и оказания этих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услуг;</a:t>
            </a:r>
          </a:p>
          <a:p>
            <a:pPr algn="just"/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-  Правила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технологического присоединения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энергопринимающих</a:t>
            </a:r>
            <a:r>
              <a:rPr lang="ru-RU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устройств потребителей электрической энергии, объектов по производству электрической энергии, а также объектов электросетевого хозяйства, принадлежащих сетевым организациям и иным лицам, к электрическим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сетям</a:t>
            </a:r>
          </a:p>
          <a:p>
            <a:pPr algn="just"/>
            <a:endParaRPr lang="ru-RU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endParaRPr lang="ru-RU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endParaRPr lang="ru-RU" sz="1200" b="1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endParaRPr lang="ru-RU" sz="1200" b="1" dirty="0" smtClean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 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0" y="119459"/>
            <a:ext cx="871804" cy="1146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16016" y="849919"/>
            <a:ext cx="4280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marL="342900" indent="-342900" algn="just">
              <a:buAutoNum type="arabicPeriod"/>
            </a:pPr>
            <a:endParaRPr lang="ru-RU" sz="1400" b="1" dirty="0" smtClean="0"/>
          </a:p>
        </p:txBody>
      </p:sp>
      <p:sp>
        <p:nvSpPr>
          <p:cNvPr id="9" name="Заголовок 1"/>
          <p:cNvSpPr txBox="1"/>
          <p:nvPr/>
        </p:nvSpPr>
        <p:spPr>
          <a:xfrm>
            <a:off x="173217" y="455394"/>
            <a:ext cx="8792145" cy="13581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726" y="1569480"/>
            <a:ext cx="8719263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itchFamily="18" charset="0" panose="02020603050405020304"/>
                <a:ea typeface="Calibri" pitchFamily="34" charset="0" panose="020F0502020204030204"/>
                <a:cs typeface="Times New Roman" pitchFamily="18" charset="0" panose="02020603050405020304"/>
              </a:rPr>
              <a:t>	</a:t>
            </a:r>
            <a:endParaRPr lang="ru-RU" sz="1600" dirty="0">
              <a:effectLst/>
              <a:latin typeface="Calibri" pitchFamily="34" charset="0" panose="020F0502020204030204"/>
              <a:ea typeface="Calibri" pitchFamily="34" charset="0" panose="020F0502020204030204"/>
              <a:cs typeface="Times New Roman" pitchFamily="18" charset="0" panose="02020603050405020304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725" y="455394"/>
            <a:ext cx="8719263" cy="4276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Подзаконные акты могут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применяться исключительно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 случаях, прямо отнесенных к компетенции антимонопольного органа, и не могут изменять антимонопольное законодательство или иным образом противоречить ему, в том числе не должны нарушать его основы, указанные в части 1 статьи 2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Федерального Закона от 26.07.2006 №135 ФЗ «О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защите конкуренции.</a:t>
            </a:r>
          </a:p>
          <a:p>
            <a:pPr algn="just"/>
            <a:r>
              <a:rPr lang="ru-RU" sz="2400" b="1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	По общему правилу, акты законодательства в сфере защиты конкуренции не имеют обратной силы и применяются к отношениям, возникшим после их опубликования и введения в действие.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5154</TotalTime>
  <Pages>0</Pages>
  <Words>1204</Words>
  <Characters>0</Characters>
  <CharactersWithSpaces>0</CharactersWithSpaces>
  <Application>Р7-Офис/7.2.2.0</Application>
  <DocSecurity>0</DocSecurity>
  <PresentationFormat>Экран (16:9)</PresentationFormat>
  <Lines>0</Lines>
  <Paragraphs>288</Paragraphs>
  <Slides>27</Slides>
  <Notes>0</Notes>
  <HiddenSlides>0</HiddenSlides>
  <MMClips>0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Aleksandr Nosov</dc:creator>
  <cp:keywords/>
  <dc:description/>
  <dc:identifier/>
  <dc:language/>
  <cp:lastModifiedBy>Валерий Котеев</cp:lastModifiedBy>
  <cp:revision>139</cp:revision>
  <cp:lastPrinted>2025-10-08T10:04:28Z</cp:lastPrinted>
  <dcterms:created xsi:type="dcterms:W3CDTF">2021-09-13T08:59:09Z</dcterms:created>
  <dcterms:modified xsi:type="dcterms:W3CDTF">2025-10-08T12:58:13Z</dcterms:modified>
  <cp:category/>
  <cp:contentStatus/>
  <cp:version/>
</cp:coreProperties>
</file>